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60" r:id="rId36"/>
    <p:sldId id="291" r:id="rId37"/>
    <p:sldId id="294" r:id="rId38"/>
    <p:sldId id="293" r:id="rId39"/>
    <p:sldId id="295"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3" d="100"/>
          <a:sy n="73" d="100"/>
        </p:scale>
        <p:origin x="63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1F2FC8-5A60-4F65-A6B8-F9AC5735CA24}" type="datetimeFigureOut">
              <a:rPr lang="en-US" smtClean="0"/>
              <a:t>11/20/2023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EC645F-9D06-4FC3-A40C-9A21B1100AC6}" type="slidenum">
              <a:rPr lang="en-US" smtClean="0"/>
              <a:t>‹#›</a:t>
            </a:fld>
            <a:endParaRPr lang="en-US"/>
          </a:p>
        </p:txBody>
      </p:sp>
    </p:spTree>
    <p:extLst>
      <p:ext uri="{BB962C8B-B14F-4D97-AF65-F5344CB8AC3E}">
        <p14:creationId xmlns:p14="http://schemas.microsoft.com/office/powerpoint/2010/main" val="953059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1F2FC8-5A60-4F65-A6B8-F9AC5735CA24}" type="datetimeFigureOut">
              <a:rPr lang="en-US" smtClean="0"/>
              <a:t>11/20/2023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EC645F-9D06-4FC3-A40C-9A21B1100AC6}" type="slidenum">
              <a:rPr lang="en-US" smtClean="0"/>
              <a:t>‹#›</a:t>
            </a:fld>
            <a:endParaRPr lang="en-US"/>
          </a:p>
        </p:txBody>
      </p:sp>
    </p:spTree>
    <p:extLst>
      <p:ext uri="{BB962C8B-B14F-4D97-AF65-F5344CB8AC3E}">
        <p14:creationId xmlns:p14="http://schemas.microsoft.com/office/powerpoint/2010/main" val="1858094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1F2FC8-5A60-4F65-A6B8-F9AC5735CA24}" type="datetimeFigureOut">
              <a:rPr lang="en-US" smtClean="0"/>
              <a:t>11/20/2023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EC645F-9D06-4FC3-A40C-9A21B1100AC6}" type="slidenum">
              <a:rPr lang="en-US" smtClean="0"/>
              <a:t>‹#›</a:t>
            </a:fld>
            <a:endParaRPr lang="en-US"/>
          </a:p>
        </p:txBody>
      </p:sp>
    </p:spTree>
    <p:extLst>
      <p:ext uri="{BB962C8B-B14F-4D97-AF65-F5344CB8AC3E}">
        <p14:creationId xmlns:p14="http://schemas.microsoft.com/office/powerpoint/2010/main" val="4134410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1F2FC8-5A60-4F65-A6B8-F9AC5735CA24}" type="datetimeFigureOut">
              <a:rPr lang="en-US" smtClean="0"/>
              <a:t>11/20/2023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EC645F-9D06-4FC3-A40C-9A21B1100AC6}" type="slidenum">
              <a:rPr lang="en-US" smtClean="0"/>
              <a:t>‹#›</a:t>
            </a:fld>
            <a:endParaRPr lang="en-US"/>
          </a:p>
        </p:txBody>
      </p:sp>
    </p:spTree>
    <p:extLst>
      <p:ext uri="{BB962C8B-B14F-4D97-AF65-F5344CB8AC3E}">
        <p14:creationId xmlns:p14="http://schemas.microsoft.com/office/powerpoint/2010/main" val="1200315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B1F2FC8-5A60-4F65-A6B8-F9AC5735CA24}" type="datetimeFigureOut">
              <a:rPr lang="en-US" smtClean="0"/>
              <a:t>11/20/2023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EC645F-9D06-4FC3-A40C-9A21B1100AC6}" type="slidenum">
              <a:rPr lang="en-US" smtClean="0"/>
              <a:t>‹#›</a:t>
            </a:fld>
            <a:endParaRPr lang="en-US"/>
          </a:p>
        </p:txBody>
      </p:sp>
    </p:spTree>
    <p:extLst>
      <p:ext uri="{BB962C8B-B14F-4D97-AF65-F5344CB8AC3E}">
        <p14:creationId xmlns:p14="http://schemas.microsoft.com/office/powerpoint/2010/main" val="4122832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1F2FC8-5A60-4F65-A6B8-F9AC5735CA24}" type="datetimeFigureOut">
              <a:rPr lang="en-US" smtClean="0"/>
              <a:t>11/20/2023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EC645F-9D06-4FC3-A40C-9A21B1100AC6}" type="slidenum">
              <a:rPr lang="en-US" smtClean="0"/>
              <a:t>‹#›</a:t>
            </a:fld>
            <a:endParaRPr lang="en-US"/>
          </a:p>
        </p:txBody>
      </p:sp>
    </p:spTree>
    <p:extLst>
      <p:ext uri="{BB962C8B-B14F-4D97-AF65-F5344CB8AC3E}">
        <p14:creationId xmlns:p14="http://schemas.microsoft.com/office/powerpoint/2010/main" val="2950298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1F2FC8-5A60-4F65-A6B8-F9AC5735CA24}" type="datetimeFigureOut">
              <a:rPr lang="en-US" smtClean="0"/>
              <a:t>11/20/2023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EC645F-9D06-4FC3-A40C-9A21B1100AC6}" type="slidenum">
              <a:rPr lang="en-US" smtClean="0"/>
              <a:t>‹#›</a:t>
            </a:fld>
            <a:endParaRPr lang="en-US"/>
          </a:p>
        </p:txBody>
      </p:sp>
    </p:spTree>
    <p:extLst>
      <p:ext uri="{BB962C8B-B14F-4D97-AF65-F5344CB8AC3E}">
        <p14:creationId xmlns:p14="http://schemas.microsoft.com/office/powerpoint/2010/main" val="1669755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1F2FC8-5A60-4F65-A6B8-F9AC5735CA24}" type="datetimeFigureOut">
              <a:rPr lang="en-US" smtClean="0"/>
              <a:t>11/20/2023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EC645F-9D06-4FC3-A40C-9A21B1100AC6}" type="slidenum">
              <a:rPr lang="en-US" smtClean="0"/>
              <a:t>‹#›</a:t>
            </a:fld>
            <a:endParaRPr lang="en-US"/>
          </a:p>
        </p:txBody>
      </p:sp>
    </p:spTree>
    <p:extLst>
      <p:ext uri="{BB962C8B-B14F-4D97-AF65-F5344CB8AC3E}">
        <p14:creationId xmlns:p14="http://schemas.microsoft.com/office/powerpoint/2010/main" val="3928410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1F2FC8-5A60-4F65-A6B8-F9AC5735CA24}" type="datetimeFigureOut">
              <a:rPr lang="en-US" smtClean="0"/>
              <a:t>11/20/2023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EC645F-9D06-4FC3-A40C-9A21B1100AC6}" type="slidenum">
              <a:rPr lang="en-US" smtClean="0"/>
              <a:t>‹#›</a:t>
            </a:fld>
            <a:endParaRPr lang="en-US"/>
          </a:p>
        </p:txBody>
      </p:sp>
    </p:spTree>
    <p:extLst>
      <p:ext uri="{BB962C8B-B14F-4D97-AF65-F5344CB8AC3E}">
        <p14:creationId xmlns:p14="http://schemas.microsoft.com/office/powerpoint/2010/main" val="1718552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B1F2FC8-5A60-4F65-A6B8-F9AC5735CA24}" type="datetimeFigureOut">
              <a:rPr lang="en-US" smtClean="0"/>
              <a:t>11/20/2023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EC645F-9D06-4FC3-A40C-9A21B1100AC6}" type="slidenum">
              <a:rPr lang="en-US" smtClean="0"/>
              <a:t>‹#›</a:t>
            </a:fld>
            <a:endParaRPr lang="en-US"/>
          </a:p>
        </p:txBody>
      </p:sp>
    </p:spTree>
    <p:extLst>
      <p:ext uri="{BB962C8B-B14F-4D97-AF65-F5344CB8AC3E}">
        <p14:creationId xmlns:p14="http://schemas.microsoft.com/office/powerpoint/2010/main" val="2778625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B1F2FC8-5A60-4F65-A6B8-F9AC5735CA24}" type="datetimeFigureOut">
              <a:rPr lang="en-US" smtClean="0"/>
              <a:t>11/20/2023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EC645F-9D06-4FC3-A40C-9A21B1100AC6}" type="slidenum">
              <a:rPr lang="en-US" smtClean="0"/>
              <a:t>‹#›</a:t>
            </a:fld>
            <a:endParaRPr lang="en-US"/>
          </a:p>
        </p:txBody>
      </p:sp>
    </p:spTree>
    <p:extLst>
      <p:ext uri="{BB962C8B-B14F-4D97-AF65-F5344CB8AC3E}">
        <p14:creationId xmlns:p14="http://schemas.microsoft.com/office/powerpoint/2010/main" val="414317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1F2FC8-5A60-4F65-A6B8-F9AC5735CA24}" type="datetimeFigureOut">
              <a:rPr lang="en-US" smtClean="0"/>
              <a:t>11/20/2023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EC645F-9D06-4FC3-A40C-9A21B1100AC6}" type="slidenum">
              <a:rPr lang="en-US" smtClean="0"/>
              <a:t>‹#›</a:t>
            </a:fld>
            <a:endParaRPr lang="en-US"/>
          </a:p>
        </p:txBody>
      </p:sp>
    </p:spTree>
    <p:extLst>
      <p:ext uri="{BB962C8B-B14F-4D97-AF65-F5344CB8AC3E}">
        <p14:creationId xmlns:p14="http://schemas.microsoft.com/office/powerpoint/2010/main" val="40219748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20477" y="1936999"/>
            <a:ext cx="8648938" cy="3058869"/>
          </a:xfrm>
          <a:prstGeom prst="rect">
            <a:avLst/>
          </a:prstGeom>
        </p:spPr>
        <p:txBody>
          <a:bodyPr vert="horz" wrap="square" lIns="0" tIns="11766" rIns="0" bIns="0" rtlCol="0" anchor="ctr">
            <a:spAutoFit/>
          </a:bodyPr>
          <a:lstStyle/>
          <a:p>
            <a:pPr algn="ctr"/>
            <a:r>
              <a:rPr lang="en-US" b="1" dirty="0">
                <a:latin typeface="Times New Roman" panose="02020603050405020304" pitchFamily="18" charset="0"/>
                <a:cs typeface="Times New Roman" panose="02020603050405020304" pitchFamily="18" charset="0"/>
              </a:rPr>
              <a:t>INTEGRATED ACADEMIC STUDIES</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OF MEDICINE</a:t>
            </a:r>
            <a:r>
              <a:rPr lang="en-US" b="1" dirty="0"/>
              <a:t/>
            </a:r>
            <a:br>
              <a:rPr lang="en-US" b="1" dirty="0"/>
            </a:br>
            <a:r>
              <a:rPr lang="en-US" dirty="0" smtClean="0"/>
              <a:t/>
            </a:r>
            <a:br>
              <a:rPr lang="en-US" dirty="0" smtClean="0"/>
            </a:br>
            <a:endParaRPr dirty="0">
              <a:solidFill>
                <a:srgbClr val="000000"/>
              </a:solidFill>
            </a:endParaRPr>
          </a:p>
        </p:txBody>
      </p:sp>
      <p:sp>
        <p:nvSpPr>
          <p:cNvPr id="3" name="object 3"/>
          <p:cNvSpPr txBox="1"/>
          <p:nvPr/>
        </p:nvSpPr>
        <p:spPr>
          <a:xfrm>
            <a:off x="3851461" y="3979388"/>
            <a:ext cx="3682253" cy="1423562"/>
          </a:xfrm>
          <a:prstGeom prst="rect">
            <a:avLst/>
          </a:prstGeom>
        </p:spPr>
        <p:txBody>
          <a:bodyPr vert="horz" wrap="square" lIns="0" tIns="11206" rIns="0" bIns="0" rtlCol="0">
            <a:spAutoFit/>
          </a:bodyPr>
          <a:lstStyle/>
          <a:p>
            <a:pPr algn="ctr">
              <a:spcBef>
                <a:spcPts val="88"/>
              </a:spcBef>
            </a:pPr>
            <a:r>
              <a:rPr lang="en-US" sz="2118" spc="-4" dirty="0">
                <a:latin typeface="Times New Roman"/>
                <a:cs typeface="Times New Roman"/>
              </a:rPr>
              <a:t>9</a:t>
            </a:r>
            <a:r>
              <a:rPr lang="en-US" sz="2118" spc="-4" baseline="30000" dirty="0" smtClean="0">
                <a:latin typeface="Times New Roman"/>
                <a:cs typeface="Times New Roman"/>
              </a:rPr>
              <a:t>th</a:t>
            </a:r>
            <a:r>
              <a:rPr lang="en-US" sz="2118" spc="-4" dirty="0" smtClean="0">
                <a:latin typeface="Times New Roman"/>
                <a:cs typeface="Times New Roman"/>
              </a:rPr>
              <a:t> semester</a:t>
            </a:r>
            <a:endParaRPr sz="2118" dirty="0">
              <a:latin typeface="Times New Roman"/>
              <a:cs typeface="Times New Roman"/>
            </a:endParaRPr>
          </a:p>
          <a:p>
            <a:pPr>
              <a:lnSpc>
                <a:spcPct val="100000"/>
              </a:lnSpc>
            </a:pPr>
            <a:endParaRPr sz="2294" dirty="0">
              <a:latin typeface="Times New Roman"/>
              <a:cs typeface="Times New Roman"/>
            </a:endParaRPr>
          </a:p>
          <a:p>
            <a:pPr>
              <a:spcBef>
                <a:spcPts val="35"/>
              </a:spcBef>
            </a:pPr>
            <a:endParaRPr sz="2647" dirty="0">
              <a:latin typeface="Times New Roman"/>
              <a:cs typeface="Times New Roman"/>
            </a:endParaRPr>
          </a:p>
          <a:p>
            <a:pPr algn="ctr">
              <a:lnSpc>
                <a:spcPct val="100000"/>
              </a:lnSpc>
            </a:pPr>
            <a:r>
              <a:rPr lang="en-US" sz="2118" b="1" spc="-40" dirty="0" smtClean="0">
                <a:latin typeface="Times New Roman"/>
                <a:cs typeface="Times New Roman"/>
              </a:rPr>
              <a:t>SURGICAL PATHOLOGY</a:t>
            </a:r>
            <a:endParaRPr lang="en-US" sz="2118" dirty="0">
              <a:latin typeface="Times New Roman"/>
              <a:cs typeface="Times New Roman"/>
            </a:endParaRPr>
          </a:p>
        </p:txBody>
      </p:sp>
      <p:pic>
        <p:nvPicPr>
          <p:cNvPr id="4" name="object 4"/>
          <p:cNvPicPr/>
          <p:nvPr/>
        </p:nvPicPr>
        <p:blipFill>
          <a:blip r:embed="rId2" cstate="print"/>
          <a:stretch>
            <a:fillRect/>
          </a:stretch>
        </p:blipFill>
        <p:spPr>
          <a:xfrm>
            <a:off x="5247154" y="229721"/>
            <a:ext cx="806824" cy="1291478"/>
          </a:xfrm>
          <a:prstGeom prst="rect">
            <a:avLst/>
          </a:prstGeom>
        </p:spPr>
      </p:pic>
    </p:spTree>
    <p:extLst>
      <p:ext uri="{BB962C8B-B14F-4D97-AF65-F5344CB8AC3E}">
        <p14:creationId xmlns:p14="http://schemas.microsoft.com/office/powerpoint/2010/main" val="26413894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12192000" cy="7001690"/>
          </a:xfrm>
          <a:prstGeom prst="rect">
            <a:avLst/>
          </a:prstGeom>
        </p:spPr>
      </p:pic>
    </p:spTree>
    <p:extLst>
      <p:ext uri="{BB962C8B-B14F-4D97-AF65-F5344CB8AC3E}">
        <p14:creationId xmlns:p14="http://schemas.microsoft.com/office/powerpoint/2010/main" val="2615133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3264518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075775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186377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434001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683506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488718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9695566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554557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3217343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spc="-40" dirty="0">
                <a:solidFill>
                  <a:srgbClr val="002060"/>
                </a:solidFill>
                <a:latin typeface="Times New Roman"/>
                <a:cs typeface="Times New Roman"/>
              </a:rPr>
              <a:t>SURGICAL PATHOLOGY</a:t>
            </a:r>
            <a:r>
              <a:rPr lang="en-US" b="1" dirty="0">
                <a:solidFill>
                  <a:srgbClr val="002060"/>
                </a:solidFill>
                <a:latin typeface="Times New Roman"/>
                <a:cs typeface="Times New Roman"/>
              </a:rPr>
              <a:t/>
            </a:r>
            <a:br>
              <a:rPr lang="en-US" b="1" dirty="0">
                <a:solidFill>
                  <a:srgbClr val="002060"/>
                </a:solidFill>
                <a:latin typeface="Times New Roman"/>
                <a:cs typeface="Times New Roman"/>
              </a:rPr>
            </a:br>
            <a:r>
              <a:rPr lang="en-US" b="1" dirty="0" smtClean="0">
                <a:solidFill>
                  <a:srgbClr val="002060"/>
                </a:solidFill>
                <a:latin typeface="Times New Roman"/>
                <a:cs typeface="Times New Roman"/>
              </a:rPr>
              <a:t>OF HEART</a:t>
            </a:r>
            <a:endParaRPr lang="en-US" b="1" dirty="0">
              <a:solidFill>
                <a:srgbClr val="002060"/>
              </a:solidFill>
            </a:endParaRPr>
          </a:p>
        </p:txBody>
      </p:sp>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a:t>
            </a:r>
            <a:r>
              <a:rPr lang="en-US" b="1" dirty="0" smtClean="0">
                <a:solidFill>
                  <a:srgbClr val="002060"/>
                </a:solidFill>
              </a:rPr>
              <a:t>. </a:t>
            </a:r>
            <a:r>
              <a:rPr lang="en-US" b="1" dirty="0" smtClean="0">
                <a:solidFill>
                  <a:srgbClr val="002060"/>
                </a:solidFill>
              </a:rPr>
              <a:t>Milena </a:t>
            </a:r>
            <a:r>
              <a:rPr lang="en-US" b="1" dirty="0" err="1" smtClean="0">
                <a:solidFill>
                  <a:srgbClr val="002060"/>
                </a:solidFill>
              </a:rPr>
              <a:t>Vuletic</a:t>
            </a:r>
            <a:endParaRPr lang="en-US" b="1" dirty="0">
              <a:solidFill>
                <a:srgbClr val="002060"/>
              </a:solidFill>
            </a:endParaRPr>
          </a:p>
        </p:txBody>
      </p:sp>
    </p:spTree>
    <p:extLst>
      <p:ext uri="{BB962C8B-B14F-4D97-AF65-F5344CB8AC3E}">
        <p14:creationId xmlns:p14="http://schemas.microsoft.com/office/powerpoint/2010/main" val="17464744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65711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959307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615554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931258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83929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5278837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9978831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811091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2235856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008017" y="1941175"/>
            <a:ext cx="10515600" cy="4351338"/>
          </a:xfrm>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40515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1" name="Picture 20"/>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33672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225144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765344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877986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5697906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473064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pc="-40" dirty="0" smtClean="0">
                <a:solidFill>
                  <a:srgbClr val="002060"/>
                </a:solidFill>
                <a:latin typeface="Times New Roman"/>
                <a:cs typeface="Times New Roman"/>
              </a:rPr>
              <a:t>Other, non tumorous pathologic cardiac events..</a:t>
            </a:r>
            <a:endParaRPr lang="en-US" dirty="0"/>
          </a:p>
        </p:txBody>
      </p:sp>
      <p:sp>
        <p:nvSpPr>
          <p:cNvPr id="3" name="Content Placeholder 2"/>
          <p:cNvSpPr>
            <a:spLocks noGrp="1"/>
          </p:cNvSpPr>
          <p:nvPr>
            <p:ph idx="1"/>
          </p:nvPr>
        </p:nvSpPr>
        <p:spPr>
          <a:xfrm>
            <a:off x="838200" y="2506662"/>
            <a:ext cx="10515600" cy="4351338"/>
          </a:xfrm>
        </p:spPr>
        <p:txBody>
          <a:bodyPr/>
          <a:lstStyle/>
          <a:p>
            <a:r>
              <a:rPr lang="en-US" b="1" spc="-40" dirty="0" smtClean="0">
                <a:solidFill>
                  <a:srgbClr val="002060"/>
                </a:solidFill>
                <a:latin typeface="Times New Roman"/>
                <a:cs typeface="Times New Roman"/>
              </a:rPr>
              <a:t>Tamponade</a:t>
            </a:r>
          </a:p>
          <a:p>
            <a:r>
              <a:rPr lang="en-US" b="1" dirty="0" err="1" smtClean="0">
                <a:solidFill>
                  <a:srgbClr val="002060"/>
                </a:solidFill>
                <a:latin typeface="Times New Roman" panose="02020603050405020304" pitchFamily="18" charset="0"/>
                <a:cs typeface="Times New Roman" panose="02020603050405020304" pitchFamily="18" charset="0"/>
              </a:rPr>
              <a:t>Arrhythmogenic</a:t>
            </a:r>
            <a:r>
              <a:rPr lang="en-US" b="1" dirty="0" smtClean="0">
                <a:solidFill>
                  <a:srgbClr val="002060"/>
                </a:solidFill>
                <a:latin typeface="Times New Roman" panose="02020603050405020304" pitchFamily="18" charset="0"/>
                <a:cs typeface="Times New Roman" panose="02020603050405020304" pitchFamily="18" charset="0"/>
              </a:rPr>
              <a:t> Cardiomyopathy</a:t>
            </a:r>
          </a:p>
          <a:p>
            <a:r>
              <a:rPr lang="en-US" b="1" dirty="0" smtClean="0">
                <a:solidFill>
                  <a:srgbClr val="002060"/>
                </a:solidFill>
                <a:latin typeface="Times New Roman" panose="02020603050405020304" pitchFamily="18" charset="0"/>
                <a:cs typeface="Times New Roman" panose="02020603050405020304" pitchFamily="18" charset="0"/>
              </a:rPr>
              <a:t>Congenital Heart Defects</a:t>
            </a:r>
          </a:p>
          <a:p>
            <a:r>
              <a:rPr lang="en-US" b="1" dirty="0" err="1" smtClean="0">
                <a:solidFill>
                  <a:srgbClr val="002060"/>
                </a:solidFill>
                <a:latin typeface="Times New Roman" panose="02020603050405020304" pitchFamily="18" charset="0"/>
                <a:cs typeface="Times New Roman" panose="02020603050405020304" pitchFamily="18" charset="0"/>
              </a:rPr>
              <a:t>Valvular</a:t>
            </a:r>
            <a:r>
              <a:rPr lang="en-US" b="1" dirty="0" smtClean="0">
                <a:solidFill>
                  <a:srgbClr val="002060"/>
                </a:solidFill>
                <a:latin typeface="Times New Roman" panose="02020603050405020304" pitchFamily="18" charset="0"/>
                <a:cs typeface="Times New Roman" panose="02020603050405020304" pitchFamily="18" charset="0"/>
              </a:rPr>
              <a:t> Insufficiency</a:t>
            </a:r>
          </a:p>
          <a:p>
            <a:r>
              <a:rPr lang="en-US" b="1" dirty="0" smtClean="0">
                <a:solidFill>
                  <a:srgbClr val="002060"/>
                </a:solidFill>
                <a:latin typeface="Times New Roman" panose="02020603050405020304" pitchFamily="18" charset="0"/>
                <a:cs typeface="Times New Roman" panose="02020603050405020304" pitchFamily="18" charset="0"/>
              </a:rPr>
              <a:t>Aortic stenosis</a:t>
            </a:r>
          </a:p>
          <a:p>
            <a:r>
              <a:rPr lang="en-US" b="1" dirty="0" smtClean="0">
                <a:solidFill>
                  <a:srgbClr val="002060"/>
                </a:solidFill>
                <a:latin typeface="Times New Roman" panose="02020603050405020304" pitchFamily="18" charset="0"/>
                <a:cs typeface="Times New Roman" panose="02020603050405020304" pitchFamily="18" charset="0"/>
              </a:rPr>
              <a:t>Severe angina pectoris</a:t>
            </a:r>
          </a:p>
          <a:p>
            <a:r>
              <a:rPr lang="en-US" b="1" dirty="0" err="1" smtClean="0">
                <a:solidFill>
                  <a:srgbClr val="002060"/>
                </a:solidFill>
                <a:latin typeface="Times New Roman" panose="02020603050405020304" pitchFamily="18" charset="0"/>
                <a:cs typeface="Times New Roman" panose="02020603050405020304" pitchFamily="18" charset="0"/>
              </a:rPr>
              <a:t>Reumatic</a:t>
            </a:r>
            <a:r>
              <a:rPr lang="en-US" b="1" dirty="0" smtClean="0">
                <a:solidFill>
                  <a:srgbClr val="002060"/>
                </a:solidFill>
                <a:latin typeface="Times New Roman" panose="02020603050405020304" pitchFamily="18" charset="0"/>
                <a:cs typeface="Times New Roman" panose="02020603050405020304" pitchFamily="18" charset="0"/>
              </a:rPr>
              <a:t> fever heart disease</a:t>
            </a:r>
            <a:endParaRPr lang="en-US"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04839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latin typeface="Times New Roman" panose="02020603050405020304" pitchFamily="18" charset="0"/>
                <a:cs typeface="Times New Roman" panose="02020603050405020304" pitchFamily="18" charset="0"/>
              </a:rPr>
              <a:t>Short instruction</a:t>
            </a:r>
            <a:endParaRPr lang="en-US" b="1" dirty="0">
              <a:solidFill>
                <a:srgbClr val="00206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40970" y="1825625"/>
            <a:ext cx="10112829" cy="4351338"/>
          </a:xfrm>
        </p:spPr>
        <p:txBody>
          <a:bodyPr/>
          <a:lstStyle/>
          <a:p>
            <a:r>
              <a:rPr lang="en-US" b="1" dirty="0" smtClean="0">
                <a:solidFill>
                  <a:srgbClr val="002060"/>
                </a:solidFill>
                <a:latin typeface="Times New Roman" panose="02020603050405020304" pitchFamily="18" charset="0"/>
                <a:cs typeface="Times New Roman" panose="02020603050405020304" pitchFamily="18" charset="0"/>
              </a:rPr>
              <a:t>A 28 weeks pregnant </a:t>
            </a:r>
            <a:r>
              <a:rPr lang="en-US" b="1" dirty="0" err="1" smtClean="0">
                <a:solidFill>
                  <a:srgbClr val="002060"/>
                </a:solidFill>
                <a:latin typeface="Times New Roman" panose="02020603050405020304" pitchFamily="18" charset="0"/>
                <a:cs typeface="Times New Roman" panose="02020603050405020304" pitchFamily="18" charset="0"/>
              </a:rPr>
              <a:t>youthfull</a:t>
            </a:r>
            <a:r>
              <a:rPr lang="en-US" b="1" dirty="0" smtClean="0">
                <a:solidFill>
                  <a:srgbClr val="002060"/>
                </a:solidFill>
                <a:latin typeface="Times New Roman" panose="02020603050405020304" pitchFamily="18" charset="0"/>
                <a:cs typeface="Times New Roman" panose="02020603050405020304" pitchFamily="18" charset="0"/>
              </a:rPr>
              <a:t> girl is brought to the ambulance &amp; emergency  with the complains of shortness of breath, dyspnea on exertion and generalized </a:t>
            </a:r>
            <a:r>
              <a:rPr lang="en-US" b="1" dirty="0" err="1" smtClean="0">
                <a:solidFill>
                  <a:srgbClr val="002060"/>
                </a:solidFill>
                <a:latin typeface="Times New Roman" panose="02020603050405020304" pitchFamily="18" charset="0"/>
                <a:cs typeface="Times New Roman" panose="02020603050405020304" pitchFamily="18" charset="0"/>
              </a:rPr>
              <a:t>anasarca</a:t>
            </a:r>
            <a:r>
              <a:rPr lang="en-US" b="1" dirty="0" smtClean="0">
                <a:solidFill>
                  <a:srgbClr val="002060"/>
                </a:solidFill>
                <a:latin typeface="Times New Roman" panose="02020603050405020304" pitchFamily="18" charset="0"/>
                <a:cs typeface="Times New Roman" panose="02020603050405020304" pitchFamily="18" charset="0"/>
              </a:rPr>
              <a:t>. On the echocardiography she is diagnosed to be having mitral regurgitation of NYHA grade ¾ .</a:t>
            </a:r>
          </a:p>
          <a:p>
            <a:endParaRPr lang="en-US" b="1" dirty="0">
              <a:solidFill>
                <a:srgbClr val="002060"/>
              </a:solidFill>
              <a:latin typeface="Times New Roman" panose="02020603050405020304" pitchFamily="18" charset="0"/>
              <a:cs typeface="Times New Roman" panose="02020603050405020304" pitchFamily="18" charset="0"/>
            </a:endParaRPr>
          </a:p>
          <a:p>
            <a:endParaRPr lang="en-US" b="1" dirty="0" smtClean="0">
              <a:solidFill>
                <a:srgbClr val="002060"/>
              </a:solidFill>
              <a:latin typeface="Times New Roman" panose="02020603050405020304" pitchFamily="18" charset="0"/>
              <a:cs typeface="Times New Roman" panose="02020603050405020304" pitchFamily="18" charset="0"/>
            </a:endParaRPr>
          </a:p>
          <a:p>
            <a:r>
              <a:rPr lang="en-US" b="1" dirty="0" smtClean="0">
                <a:solidFill>
                  <a:srgbClr val="002060"/>
                </a:solidFill>
                <a:latin typeface="Times New Roman" panose="02020603050405020304" pitchFamily="18" charset="0"/>
                <a:cs typeface="Times New Roman" panose="02020603050405020304" pitchFamily="18" charset="0"/>
              </a:rPr>
              <a:t>Considering this surgical pathology station what are your provisional diagnosis, and </a:t>
            </a:r>
            <a:r>
              <a:rPr lang="en-US" b="1" dirty="0" err="1" smtClean="0">
                <a:solidFill>
                  <a:srgbClr val="002060"/>
                </a:solidFill>
                <a:latin typeface="Times New Roman" panose="02020603050405020304" pitchFamily="18" charset="0"/>
                <a:cs typeface="Times New Roman" panose="02020603050405020304" pitchFamily="18" charset="0"/>
              </a:rPr>
              <a:t>patomorphology</a:t>
            </a:r>
            <a:r>
              <a:rPr lang="en-US" b="1" dirty="0" smtClean="0">
                <a:solidFill>
                  <a:srgbClr val="002060"/>
                </a:solidFill>
                <a:latin typeface="Times New Roman" panose="02020603050405020304" pitchFamily="18" charset="0"/>
                <a:cs typeface="Times New Roman" panose="02020603050405020304" pitchFamily="18" charset="0"/>
              </a:rPr>
              <a:t> of her illness.</a:t>
            </a:r>
            <a:endParaRPr lang="en-US"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48626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latin typeface="Times New Roman" panose="02020603050405020304" pitchFamily="18" charset="0"/>
                <a:cs typeface="Times New Roman" panose="02020603050405020304" pitchFamily="18" charset="0"/>
              </a:rPr>
              <a:t>Short instruction</a:t>
            </a:r>
            <a:endParaRPr lang="en-US" b="1" dirty="0">
              <a:solidFill>
                <a:srgbClr val="00206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40970" y="1825625"/>
            <a:ext cx="10112829" cy="4351338"/>
          </a:xfrm>
        </p:spPr>
        <p:txBody>
          <a:bodyPr/>
          <a:lstStyle/>
          <a:p>
            <a:r>
              <a:rPr lang="en-US" b="1" dirty="0" smtClean="0">
                <a:solidFill>
                  <a:srgbClr val="002060"/>
                </a:solidFill>
                <a:latin typeface="Times New Roman" panose="02020603050405020304" pitchFamily="18" charset="0"/>
                <a:cs typeface="Times New Roman" panose="02020603050405020304" pitchFamily="18" charset="0"/>
              </a:rPr>
              <a:t>A young lady comes to see you in your surgical out door with the complains of shortness of breath, low grade fever with headache, pain in muscles and joints and persistent feelings of tiredness since 8 months.</a:t>
            </a:r>
          </a:p>
          <a:p>
            <a:endParaRPr lang="en-US" b="1" dirty="0">
              <a:solidFill>
                <a:srgbClr val="002060"/>
              </a:solidFill>
              <a:latin typeface="Times New Roman" panose="02020603050405020304" pitchFamily="18" charset="0"/>
              <a:cs typeface="Times New Roman" panose="02020603050405020304" pitchFamily="18" charset="0"/>
            </a:endParaRPr>
          </a:p>
          <a:p>
            <a:endParaRPr lang="en-US" b="1" dirty="0" smtClean="0">
              <a:solidFill>
                <a:srgbClr val="002060"/>
              </a:solidFill>
              <a:latin typeface="Times New Roman" panose="02020603050405020304" pitchFamily="18" charset="0"/>
              <a:cs typeface="Times New Roman" panose="02020603050405020304" pitchFamily="18" charset="0"/>
            </a:endParaRPr>
          </a:p>
          <a:p>
            <a:r>
              <a:rPr lang="en-US" b="1" dirty="0" smtClean="0">
                <a:solidFill>
                  <a:srgbClr val="002060"/>
                </a:solidFill>
                <a:latin typeface="Times New Roman" panose="02020603050405020304" pitchFamily="18" charset="0"/>
                <a:cs typeface="Times New Roman" panose="02020603050405020304" pitchFamily="18" charset="0"/>
              </a:rPr>
              <a:t>Considering this surgical pathology station what are your </a:t>
            </a:r>
            <a:r>
              <a:rPr lang="en-US" b="1" dirty="0" err="1" smtClean="0">
                <a:solidFill>
                  <a:srgbClr val="002060"/>
                </a:solidFill>
                <a:latin typeface="Times New Roman" panose="02020603050405020304" pitchFamily="18" charset="0"/>
                <a:cs typeface="Times New Roman" panose="02020603050405020304" pitchFamily="18" charset="0"/>
              </a:rPr>
              <a:t>differental</a:t>
            </a:r>
            <a:r>
              <a:rPr lang="en-US" b="1" dirty="0" smtClean="0">
                <a:solidFill>
                  <a:srgbClr val="002060"/>
                </a:solidFill>
                <a:latin typeface="Times New Roman" panose="02020603050405020304" pitchFamily="18" charset="0"/>
                <a:cs typeface="Times New Roman" panose="02020603050405020304" pitchFamily="18" charset="0"/>
              </a:rPr>
              <a:t> diagnosis, and </a:t>
            </a:r>
            <a:r>
              <a:rPr lang="en-US" b="1" dirty="0" err="1" smtClean="0">
                <a:solidFill>
                  <a:srgbClr val="002060"/>
                </a:solidFill>
                <a:latin typeface="Times New Roman" panose="02020603050405020304" pitchFamily="18" charset="0"/>
                <a:cs typeface="Times New Roman" panose="02020603050405020304" pitchFamily="18" charset="0"/>
              </a:rPr>
              <a:t>patomorphology</a:t>
            </a:r>
            <a:r>
              <a:rPr lang="en-US" b="1" dirty="0" smtClean="0">
                <a:solidFill>
                  <a:srgbClr val="002060"/>
                </a:solidFill>
                <a:latin typeface="Times New Roman" panose="02020603050405020304" pitchFamily="18" charset="0"/>
                <a:cs typeface="Times New Roman" panose="02020603050405020304" pitchFamily="18" charset="0"/>
              </a:rPr>
              <a:t> of her illness.</a:t>
            </a:r>
            <a:endParaRPr lang="en-US"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25717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latin typeface="Times New Roman" panose="02020603050405020304" pitchFamily="18" charset="0"/>
                <a:cs typeface="Times New Roman" panose="02020603050405020304" pitchFamily="18" charset="0"/>
              </a:rPr>
              <a:t>Short instruction</a:t>
            </a:r>
            <a:endParaRPr lang="en-US" b="1" dirty="0">
              <a:solidFill>
                <a:srgbClr val="00206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240970" y="1825625"/>
            <a:ext cx="10112829" cy="4351338"/>
          </a:xfrm>
        </p:spPr>
        <p:txBody>
          <a:bodyPr>
            <a:normAutofit fontScale="92500" lnSpcReduction="20000"/>
          </a:bodyPr>
          <a:lstStyle/>
          <a:p>
            <a:r>
              <a:rPr lang="en-US" b="1" dirty="0" smtClean="0">
                <a:solidFill>
                  <a:srgbClr val="002060"/>
                </a:solidFill>
                <a:latin typeface="Times New Roman" panose="02020603050405020304" pitchFamily="18" charset="0"/>
                <a:cs typeface="Times New Roman" panose="02020603050405020304" pitchFamily="18" charset="0"/>
              </a:rPr>
              <a:t>A 48 years male comes to your surgical out door with the complain of 10 hours of constant retrosternal, non radiating chest pain which temporary relieves with sub-lingual nitroglycerine. On lab he has </a:t>
            </a:r>
            <a:r>
              <a:rPr lang="en-US" b="1" dirty="0" err="1" smtClean="0">
                <a:solidFill>
                  <a:srgbClr val="002060"/>
                </a:solidFill>
                <a:latin typeface="Times New Roman" panose="02020603050405020304" pitchFamily="18" charset="0"/>
                <a:cs typeface="Times New Roman" panose="02020603050405020304" pitchFamily="18" charset="0"/>
              </a:rPr>
              <a:t>troponine</a:t>
            </a:r>
            <a:r>
              <a:rPr lang="en-US" b="1" dirty="0" smtClean="0">
                <a:solidFill>
                  <a:srgbClr val="002060"/>
                </a:solidFill>
                <a:latin typeface="Times New Roman" panose="02020603050405020304" pitchFamily="18" charset="0"/>
                <a:cs typeface="Times New Roman" panose="02020603050405020304" pitchFamily="18" charset="0"/>
              </a:rPr>
              <a:t> levels of 0.09ng/ml (normal 0.4ng/ml), CK-MB of 3.7ng/ml </a:t>
            </a:r>
            <a:r>
              <a:rPr lang="en-US" b="1" dirty="0">
                <a:solidFill>
                  <a:srgbClr val="002060"/>
                </a:solidFill>
                <a:latin typeface="Times New Roman" panose="02020603050405020304" pitchFamily="18" charset="0"/>
                <a:cs typeface="Times New Roman" panose="02020603050405020304" pitchFamily="18" charset="0"/>
              </a:rPr>
              <a:t>(normal </a:t>
            </a:r>
            <a:r>
              <a:rPr lang="en-US" b="1" dirty="0" smtClean="0">
                <a:solidFill>
                  <a:srgbClr val="002060"/>
                </a:solidFill>
                <a:latin typeface="Times New Roman" panose="02020603050405020304" pitchFamily="18" charset="0"/>
                <a:cs typeface="Times New Roman" panose="02020603050405020304" pitchFamily="18" charset="0"/>
              </a:rPr>
              <a:t>0-11.2ng/ml) and ECG shows sinus rhythm at 75 beats/min with left ventricle hypertrophy and repolarization abnormality. On examination BP  140/70, heart rate 75 beats/min, carotid shudder, single S2, S4 gallop, and a grade IV/VI crescendo-decrescendo late peaking murmur in aortic area that radiated to the carotids.</a:t>
            </a:r>
          </a:p>
          <a:p>
            <a:endParaRPr lang="en-US" b="1" dirty="0">
              <a:solidFill>
                <a:srgbClr val="002060"/>
              </a:solidFill>
              <a:latin typeface="Times New Roman" panose="02020603050405020304" pitchFamily="18" charset="0"/>
              <a:cs typeface="Times New Roman" panose="02020603050405020304" pitchFamily="18" charset="0"/>
            </a:endParaRPr>
          </a:p>
          <a:p>
            <a:endParaRPr lang="en-US" b="1" dirty="0" smtClean="0">
              <a:solidFill>
                <a:srgbClr val="002060"/>
              </a:solidFill>
              <a:latin typeface="Times New Roman" panose="02020603050405020304" pitchFamily="18" charset="0"/>
              <a:cs typeface="Times New Roman" panose="02020603050405020304" pitchFamily="18" charset="0"/>
            </a:endParaRPr>
          </a:p>
          <a:p>
            <a:r>
              <a:rPr lang="en-US" b="1" dirty="0" smtClean="0">
                <a:solidFill>
                  <a:srgbClr val="002060"/>
                </a:solidFill>
                <a:latin typeface="Times New Roman" panose="02020603050405020304" pitchFamily="18" charset="0"/>
                <a:cs typeface="Times New Roman" panose="02020603050405020304" pitchFamily="18" charset="0"/>
              </a:rPr>
              <a:t>Considering this surgical pathology station what is your provisional diagnosis?</a:t>
            </a:r>
            <a:endParaRPr lang="en-US" b="1" dirty="0">
              <a:solidFill>
                <a:srgbClr val="002060"/>
              </a:solidFill>
              <a:latin typeface="Times New Roman" panose="02020603050405020304" pitchFamily="18" charset="0"/>
              <a:cs typeface="Times New Roman" panose="02020603050405020304" pitchFamily="18" charset="0"/>
            </a:endParaRPr>
          </a:p>
        </p:txBody>
      </p:sp>
      <p:sp>
        <p:nvSpPr>
          <p:cNvPr id="4" name="Rectangle 3"/>
          <p:cNvSpPr/>
          <p:nvPr/>
        </p:nvSpPr>
        <p:spPr>
          <a:xfrm>
            <a:off x="7678400" y="6311900"/>
            <a:ext cx="3366627" cy="553998"/>
          </a:xfrm>
          <a:prstGeom prst="rect">
            <a:avLst/>
          </a:prstGeom>
        </p:spPr>
        <p:txBody>
          <a:bodyPr wrap="none">
            <a:spAutoFit/>
          </a:bodyPr>
          <a:lstStyle/>
          <a:p>
            <a:pPr algn="ctr"/>
            <a:r>
              <a:rPr lang="en-US" sz="3000" b="1" dirty="0">
                <a:solidFill>
                  <a:srgbClr val="990033"/>
                </a:solidFill>
                <a:latin typeface="Times New Roman" panose="02020603050405020304" pitchFamily="18" charset="0"/>
                <a:cs typeface="Times New Roman" panose="02020603050405020304" pitchFamily="18" charset="0"/>
              </a:rPr>
              <a:t>Think about that…</a:t>
            </a:r>
            <a:endParaRPr lang="en-US" sz="3000" dirty="0">
              <a:solidFill>
                <a:srgbClr val="990033"/>
              </a:solidFill>
            </a:endParaRPr>
          </a:p>
        </p:txBody>
      </p:sp>
    </p:spTree>
    <p:extLst>
      <p:ext uri="{BB962C8B-B14F-4D97-AF65-F5344CB8AC3E}">
        <p14:creationId xmlns:p14="http://schemas.microsoft.com/office/powerpoint/2010/main" val="25393692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687774"/>
            <a:ext cx="5366657" cy="4351338"/>
          </a:xfrm>
        </p:spPr>
        <p:txBody>
          <a:bodyPr>
            <a:normAutofit/>
          </a:bodyPr>
          <a:lstStyle/>
          <a:p>
            <a:pPr marL="0" indent="0" algn="ctr">
              <a:buNone/>
            </a:pPr>
            <a:r>
              <a:rPr lang="en-US" sz="5000" b="1" dirty="0" smtClean="0">
                <a:solidFill>
                  <a:srgbClr val="002060"/>
                </a:solidFill>
                <a:latin typeface="Times New Roman" panose="02020603050405020304" pitchFamily="18" charset="0"/>
                <a:cs typeface="Times New Roman" panose="02020603050405020304" pitchFamily="18" charset="0"/>
              </a:rPr>
              <a:t>Thank you for </a:t>
            </a:r>
            <a:r>
              <a:rPr lang="en-US" sz="5000" b="1" smtClean="0">
                <a:solidFill>
                  <a:srgbClr val="002060"/>
                </a:solidFill>
                <a:latin typeface="Times New Roman" panose="02020603050405020304" pitchFamily="18" charset="0"/>
                <a:cs typeface="Times New Roman" panose="02020603050405020304" pitchFamily="18" charset="0"/>
              </a:rPr>
              <a:t>your attention…</a:t>
            </a:r>
            <a:endParaRPr lang="en-US" sz="5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9847" y="0"/>
            <a:ext cx="5292153" cy="6858000"/>
          </a:xfrm>
          <a:prstGeom prst="rect">
            <a:avLst/>
          </a:prstGeom>
        </p:spPr>
      </p:pic>
    </p:spTree>
    <p:extLst>
      <p:ext uri="{BB962C8B-B14F-4D97-AF65-F5344CB8AC3E}">
        <p14:creationId xmlns:p14="http://schemas.microsoft.com/office/powerpoint/2010/main" val="2853532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7999"/>
          </a:xfrm>
          <a:prstGeom prst="rect">
            <a:avLst/>
          </a:prstGeom>
        </p:spPr>
      </p:pic>
      <p:sp>
        <p:nvSpPr>
          <p:cNvPr id="5" name="TextBox 4"/>
          <p:cNvSpPr txBox="1"/>
          <p:nvPr/>
        </p:nvSpPr>
        <p:spPr>
          <a:xfrm>
            <a:off x="731520" y="1690688"/>
            <a:ext cx="3775166" cy="2492990"/>
          </a:xfrm>
          <a:prstGeom prst="rect">
            <a:avLst/>
          </a:prstGeom>
          <a:noFill/>
        </p:spPr>
        <p:txBody>
          <a:bodyPr wrap="square" rtlCol="0">
            <a:spAutoFit/>
          </a:bodyPr>
          <a:lstStyle/>
          <a:p>
            <a:r>
              <a:rPr lang="en-US" sz="2600" b="1" dirty="0" err="1">
                <a:solidFill>
                  <a:srgbClr val="FFFF00"/>
                </a:solidFill>
                <a:latin typeface="Times New Roman" panose="02020603050405020304" pitchFamily="18" charset="0"/>
                <a:cs typeface="Times New Roman" panose="02020603050405020304" pitchFamily="18" charset="0"/>
              </a:rPr>
              <a:t>Angiosarcoma</a:t>
            </a:r>
            <a:r>
              <a:rPr lang="en-US" sz="2600" dirty="0">
                <a:solidFill>
                  <a:srgbClr val="FFFF00"/>
                </a:solidFill>
                <a:latin typeface="Times New Roman" panose="02020603050405020304" pitchFamily="18" charset="0"/>
                <a:cs typeface="Times New Roman" panose="02020603050405020304" pitchFamily="18" charset="0"/>
              </a:rPr>
              <a:t> is a rare and </a:t>
            </a:r>
            <a:r>
              <a:rPr lang="en-US" sz="2600" dirty="0" smtClean="0">
                <a:solidFill>
                  <a:srgbClr val="FFFF00"/>
                </a:solidFill>
                <a:latin typeface="Times New Roman" panose="02020603050405020304" pitchFamily="18" charset="0"/>
                <a:cs typeface="Times New Roman" panose="02020603050405020304" pitchFamily="18" charset="0"/>
              </a:rPr>
              <a:t>aggressive cancer that </a:t>
            </a:r>
            <a:r>
              <a:rPr lang="en-US" sz="2600" dirty="0">
                <a:solidFill>
                  <a:srgbClr val="FFFF00"/>
                </a:solidFill>
                <a:latin typeface="Times New Roman" panose="02020603050405020304" pitchFamily="18" charset="0"/>
                <a:cs typeface="Times New Roman" panose="02020603050405020304" pitchFamily="18" charset="0"/>
              </a:rPr>
              <a:t>starts </a:t>
            </a:r>
            <a:r>
              <a:rPr lang="en-US" sz="2600" dirty="0" smtClean="0">
                <a:solidFill>
                  <a:srgbClr val="FFFF00"/>
                </a:solidFill>
                <a:latin typeface="Times New Roman" panose="02020603050405020304" pitchFamily="18" charset="0"/>
                <a:cs typeface="Times New Roman" panose="02020603050405020304" pitchFamily="18" charset="0"/>
              </a:rPr>
              <a:t>in</a:t>
            </a:r>
            <a:r>
              <a:rPr lang="en-US" sz="2600" dirty="0">
                <a:solidFill>
                  <a:srgbClr val="FFFF00"/>
                </a:solidFill>
                <a:latin typeface="Times New Roman" panose="02020603050405020304" pitchFamily="18" charset="0"/>
                <a:cs typeface="Times New Roman" panose="02020603050405020304" pitchFamily="18" charset="0"/>
              </a:rPr>
              <a:t> </a:t>
            </a:r>
            <a:r>
              <a:rPr lang="en-US" sz="2600" dirty="0" smtClean="0">
                <a:solidFill>
                  <a:srgbClr val="FFFF00"/>
                </a:solidFill>
                <a:latin typeface="Times New Roman" panose="02020603050405020304" pitchFamily="18" charset="0"/>
                <a:cs typeface="Times New Roman" panose="02020603050405020304" pitchFamily="18" charset="0"/>
              </a:rPr>
              <a:t>the endothelial cell that </a:t>
            </a:r>
            <a:r>
              <a:rPr lang="en-US" sz="2600" dirty="0">
                <a:solidFill>
                  <a:srgbClr val="FFFF00"/>
                </a:solidFill>
                <a:latin typeface="Times New Roman" panose="02020603050405020304" pitchFamily="18" charset="0"/>
                <a:cs typeface="Times New Roman" panose="02020603050405020304" pitchFamily="18" charset="0"/>
              </a:rPr>
              <a:t>line the walls </a:t>
            </a:r>
            <a:r>
              <a:rPr lang="en-US" sz="2600" dirty="0" smtClean="0">
                <a:solidFill>
                  <a:srgbClr val="FFFF00"/>
                </a:solidFill>
                <a:latin typeface="Times New Roman" panose="02020603050405020304" pitchFamily="18" charset="0"/>
                <a:cs typeface="Times New Roman" panose="02020603050405020304" pitchFamily="18" charset="0"/>
              </a:rPr>
              <a:t>of</a:t>
            </a:r>
            <a:r>
              <a:rPr lang="en-US" sz="2600" dirty="0">
                <a:solidFill>
                  <a:srgbClr val="FFFF00"/>
                </a:solidFill>
                <a:latin typeface="Times New Roman" panose="02020603050405020304" pitchFamily="18" charset="0"/>
                <a:cs typeface="Times New Roman" panose="02020603050405020304" pitchFamily="18" charset="0"/>
              </a:rPr>
              <a:t> </a:t>
            </a:r>
            <a:r>
              <a:rPr lang="en-US" sz="2600" dirty="0" smtClean="0">
                <a:solidFill>
                  <a:srgbClr val="FFFF00"/>
                </a:solidFill>
                <a:latin typeface="Times New Roman" panose="02020603050405020304" pitchFamily="18" charset="0"/>
                <a:cs typeface="Times New Roman" panose="02020603050405020304" pitchFamily="18" charset="0"/>
              </a:rPr>
              <a:t>blood vessels</a:t>
            </a:r>
            <a:r>
              <a:rPr lang="en-US" sz="2600" dirty="0">
                <a:solidFill>
                  <a:srgbClr val="FFFF00"/>
                </a:solidFill>
                <a:latin typeface="Times New Roman" panose="02020603050405020304" pitchFamily="18" charset="0"/>
                <a:cs typeface="Times New Roman" panose="02020603050405020304" pitchFamily="18" charset="0"/>
              </a:rPr>
              <a:t> </a:t>
            </a:r>
            <a:r>
              <a:rPr lang="en-US" sz="2600" dirty="0" smtClean="0">
                <a:solidFill>
                  <a:srgbClr val="FFFF00"/>
                </a:solidFill>
                <a:latin typeface="Times New Roman" panose="02020603050405020304" pitchFamily="18" charset="0"/>
                <a:cs typeface="Times New Roman" panose="02020603050405020304" pitchFamily="18" charset="0"/>
              </a:rPr>
              <a:t>or lymphatic </a:t>
            </a:r>
            <a:r>
              <a:rPr lang="en-US" sz="2600" dirty="0" err="1" smtClean="0">
                <a:solidFill>
                  <a:srgbClr val="FFFF00"/>
                </a:solidFill>
                <a:latin typeface="Times New Roman" panose="02020603050405020304" pitchFamily="18" charset="0"/>
                <a:cs typeface="Times New Roman" panose="02020603050405020304" pitchFamily="18" charset="0"/>
              </a:rPr>
              <a:t>vesseles</a:t>
            </a:r>
            <a:endParaRPr lang="en-US" sz="26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0859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49393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71753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05749"/>
          </a:xfrm>
          <a:prstGeom prst="rect">
            <a:avLst/>
          </a:prstGeom>
        </p:spPr>
      </p:pic>
    </p:spTree>
    <p:extLst>
      <p:ext uri="{BB962C8B-B14F-4D97-AF65-F5344CB8AC3E}">
        <p14:creationId xmlns:p14="http://schemas.microsoft.com/office/powerpoint/2010/main" val="3930108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5061918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20234560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78</TotalTime>
  <Words>288</Words>
  <Application>Microsoft Office PowerPoint</Application>
  <PresentationFormat>Widescreen</PresentationFormat>
  <Paragraphs>33</Paragraphs>
  <Slides>39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39</vt:i4>
      </vt:variant>
    </vt:vector>
  </HeadingPairs>
  <TitlesOfParts>
    <vt:vector size="44" baseType="lpstr">
      <vt:lpstr>Arial</vt:lpstr>
      <vt:lpstr>Calibri</vt:lpstr>
      <vt:lpstr>Calibri Light</vt:lpstr>
      <vt:lpstr>Times New Roman</vt:lpstr>
      <vt:lpstr>Office Theme</vt:lpstr>
      <vt:lpstr>INTEGRATED ACADEMIC STUDIES OF MEDICINE  </vt:lpstr>
      <vt:lpstr>SURGICAL PATHOLOGY OF HEART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Other, non tumorous pathologic cardiac events..</vt:lpstr>
      <vt:lpstr>Short instruction</vt:lpstr>
      <vt:lpstr>Short instruction</vt:lpstr>
      <vt:lpstr>Short instruction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ACADEMIC STUDIES OF MEDICINE  </dc:title>
  <dc:creator>Miroljub Simovic</dc:creator>
  <cp:lastModifiedBy>Miroljub Simovic</cp:lastModifiedBy>
  <cp:revision>10</cp:revision>
  <dcterms:created xsi:type="dcterms:W3CDTF">2023-11-19T23:51:24Z</dcterms:created>
  <dcterms:modified xsi:type="dcterms:W3CDTF">2023-11-20T08:01:52Z</dcterms:modified>
</cp:coreProperties>
</file>